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5D99"/>
    <a:srgbClr val="063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6"/>
    <p:restoredTop sz="94719"/>
  </p:normalViewPr>
  <p:slideViewPr>
    <p:cSldViewPr snapToGrid="0" snapToObjects="1">
      <p:cViewPr varScale="1">
        <p:scale>
          <a:sx n="120" d="100"/>
          <a:sy n="120" d="100"/>
        </p:scale>
        <p:origin x="3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BF871-34E3-3746-B8E6-88102C3850E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75593-ED87-9A4A-BF7E-5150A4978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5593-ED87-9A4A-BF7E-5150A4978CA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67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D7256-48B0-8142-A8B3-E3A2A3322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B51CC7-8DDD-D945-9FE5-09AAC9A6C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1DEE8B-4898-594D-9AEC-110AF09D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039A-A50F-C946-A902-B4753AEF508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36021C-F258-7E4D-B83C-E3AC9F4B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CCA43-18DA-6B4E-9A14-6AF05AFFB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1DF7-F3F0-AA4D-8EE2-6D9616A17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082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7C75F-F6BE-FF49-99A8-F8B8CAB7C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0B9220-E9A4-C342-9A4E-F393E4C6F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793C38-72BC-D041-BCB1-6E43D1704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039A-A50F-C946-A902-B4753AEF508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867BA9-AEF3-1C4E-98E8-B4C3CD181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BA0093-70C2-B94C-AC52-5DC2B370D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1DF7-F3F0-AA4D-8EE2-6D9616A17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391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A5F99CD-EAB3-3F40-94DD-33E6FF760B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762EF0-29D6-EE4B-8C6F-23B9AA887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2059F6-B158-4D40-BD7B-C62A61AB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039A-A50F-C946-A902-B4753AEF508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EC4732-0372-7E42-A7E2-6B2A3FAEC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0B9608-269D-1F44-87E4-54BB64254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1DF7-F3F0-AA4D-8EE2-6D9616A17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47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7D1C23-F548-1E45-8742-67B2F8FF9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A8A21-4A38-574B-94B5-A638E3BA9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6EF579-D553-2640-92C1-9ACC983D1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039A-A50F-C946-A902-B4753AEF508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A2EDB4-57EB-6D4E-A3DD-C12365246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83BF20-D69C-654E-84B8-A462293A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1DF7-F3F0-AA4D-8EE2-6D9616A17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04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B7DB2-BC68-5942-9C4E-B99E166BE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4994BB-FBC0-A248-9C6B-BAF419E2F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BF9EF7-035B-2C41-8D4C-454802947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039A-A50F-C946-A902-B4753AEF508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F3D66E-E347-A84C-8533-30754202F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C7EC1E-21F3-EE42-9A8B-59D1EEDB8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1DF7-F3F0-AA4D-8EE2-6D9616A17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25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E69D12-9AE9-6C40-B083-2FF28DB2B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E371E3-05DD-DD4C-B34F-EB45823895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9C1720-6DDD-EF4E-B342-C52E6BC00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9532AA-FBAB-1040-BA92-C5041BFC1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039A-A50F-C946-A902-B4753AEF508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B28F73-8AED-5844-8F99-5FF421B3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27D70F-B4C0-F843-B202-AAABE2704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1DF7-F3F0-AA4D-8EE2-6D9616A17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623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E49A0-A702-7A4F-9EFD-0F2900AFE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C29B77-142A-1341-B782-06447D162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BE4129-8553-5241-BB00-7892F8F31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4EE8B3D-2BF5-E146-B7D8-A2A981498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E6F0E3F-A04D-F941-9C4A-0584C21F58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F6A2AF-C33B-C64A-8644-5A1BDC239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039A-A50F-C946-A902-B4753AEF508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FC3663E-1D4C-A042-8B04-C6ABE267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9D7336E-AFC3-D445-A719-8192C9EAA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1DF7-F3F0-AA4D-8EE2-6D9616A17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30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173AEB-B14E-4B4A-98A1-DC7A509DD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00F8A2-A3E4-5A4F-A343-37CC3098B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039A-A50F-C946-A902-B4753AEF508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AD1AD73-85EF-E343-868D-45FEE4F47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50DFC9-05B7-1F4F-AE09-B96FA560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1DF7-F3F0-AA4D-8EE2-6D9616A17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97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CA91E4D-16EB-D340-888D-9C5B384B0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039A-A50F-C946-A902-B4753AEF508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EA34566-5D43-224B-B576-9FBE7B0C4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9F9EF6-1F90-DE44-8076-1AFF787FB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1DF7-F3F0-AA4D-8EE2-6D9616A17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58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C10D2A-DFC3-EE41-A81D-64AA899DD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0571C0-5304-D149-BBC9-9ACA11532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81568A-79E4-574A-AEAE-E759EC2EAC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F56D18-38E6-5B47-BB28-C2F156865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039A-A50F-C946-A902-B4753AEF508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3654EA-2F1B-E24A-9860-91B0D2D4F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C87B63-063E-3B4A-AE9D-63F5FE33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1DF7-F3F0-AA4D-8EE2-6D9616A17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0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81A5A-3398-4049-AD0B-B77193D5A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B23581-7E03-B840-8E41-B5EBC57A9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61A6B9-ACF6-6641-B750-0A44F7ADC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915C3E-CDD6-AE4D-ADCE-D4F71DB7D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039A-A50F-C946-A902-B4753AEF508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A791D8-6BC8-214E-83F5-60C13679B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DF6E36-CC16-C046-AA53-1D83A6E46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1DF7-F3F0-AA4D-8EE2-6D9616A17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90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4FF2A-9B04-F34A-B6E7-D35D1432D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58BC9-C2DB-524F-93C3-36DEDCE99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C93184-705E-0A48-98D1-3313CFCA8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6039A-A50F-C946-A902-B4753AEF508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00DAB4-DE1B-A046-9388-E93D0E389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B6D429-B23E-6441-8AFF-4312AD865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11DF7-F3F0-AA4D-8EE2-6D9616A17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3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jm.org/doi/full/10.1056/NEJMc2009020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13C9DA2-30C9-6D47-98F4-9F8B17C7FFB5}"/>
              </a:ext>
            </a:extLst>
          </p:cNvPr>
          <p:cNvSpPr/>
          <p:nvPr/>
        </p:nvSpPr>
        <p:spPr>
          <a:xfrm>
            <a:off x="74428" y="89624"/>
            <a:ext cx="11717079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Протокол ведения пациентов с инфарктом миокарда и подозрением на </a:t>
            </a:r>
            <a:r>
              <a:rPr lang="ru-RU" b="1" dirty="0" err="1"/>
              <a:t>коронавирусную</a:t>
            </a:r>
            <a:r>
              <a:rPr lang="ru-RU" b="1" dirty="0"/>
              <a:t> инфекцию: опыт китайской медицины</a:t>
            </a:r>
          </a:p>
          <a:p>
            <a:r>
              <a:rPr lang="ru-RU" sz="1400" dirty="0"/>
              <a:t>Врачами госпиталя провинции Сычуань (</a:t>
            </a:r>
            <a:r>
              <a:rPr lang="en" sz="1400" dirty="0"/>
              <a:t>Sichuan Provincial People’s Hospital) </a:t>
            </a:r>
            <a:r>
              <a:rPr lang="ru-RU" sz="1400" dirty="0"/>
              <a:t>предложен протокол ведения пациентов с ИМ и подозрением на </a:t>
            </a:r>
            <a:r>
              <a:rPr lang="ru-RU" sz="1400" dirty="0" err="1"/>
              <a:t>коронавирусную</a:t>
            </a:r>
            <a:r>
              <a:rPr lang="ru-RU" sz="1400" dirty="0"/>
              <a:t> инфекцию. Ниже – основные положения этого протокола.</a:t>
            </a:r>
          </a:p>
          <a:p>
            <a:r>
              <a:rPr lang="ru-RU" sz="1400" dirty="0"/>
              <a:t>Общие принципы</a:t>
            </a:r>
          </a:p>
          <a:p>
            <a:r>
              <a:rPr lang="ru-RU" sz="1400" dirty="0"/>
              <a:t>Пациент с клинической картиной ИМ должен быть доставлен в ближайший центр, обладающий возможностями проведения первичного ЧКВ.</a:t>
            </a:r>
          </a:p>
          <a:p>
            <a:r>
              <a:rPr lang="ru-RU" sz="1400" dirty="0"/>
              <a:t>Вначале пациент должен оказаться в подразделении, занимающимся оказанием помощи больным с </a:t>
            </a:r>
            <a:r>
              <a:rPr lang="ru-RU" sz="1400" dirty="0" err="1"/>
              <a:t>коронавирусной</a:t>
            </a:r>
            <a:r>
              <a:rPr lang="ru-RU" sz="1400" dirty="0"/>
              <a:t> инфекцией: одновременно с измерением температуры и сбором анамнеза при подозрении на </a:t>
            </a:r>
            <a:r>
              <a:rPr lang="ru-RU" sz="1400" dirty="0" err="1"/>
              <a:t>коронавирусную</a:t>
            </a:r>
            <a:r>
              <a:rPr lang="ru-RU" sz="1400" dirty="0"/>
              <a:t> инфекцию должен быть взят вирусологический анализ.</a:t>
            </a:r>
          </a:p>
          <a:p>
            <a:r>
              <a:rPr lang="ru-RU" sz="1400" dirty="0"/>
              <a:t>Подтверждение </a:t>
            </a:r>
            <a:r>
              <a:rPr lang="ru-RU" sz="1400" dirty="0" err="1"/>
              <a:t>коронавирусной</a:t>
            </a:r>
            <a:r>
              <a:rPr lang="ru-RU" sz="1400" dirty="0"/>
              <a:t> инфекции не должно задерживать </a:t>
            </a:r>
            <a:r>
              <a:rPr lang="ru-RU" sz="1400" dirty="0" err="1"/>
              <a:t>реперфузионную</a:t>
            </a:r>
            <a:r>
              <a:rPr lang="ru-RU" sz="1400" dirty="0"/>
              <a:t> терапию. Пациент должен быть изолирован в боксе, где, при наличии показаний, ему должен быть выполнен </a:t>
            </a:r>
            <a:r>
              <a:rPr lang="ru-RU" sz="1400" dirty="0" err="1"/>
              <a:t>тромболизис</a:t>
            </a:r>
            <a:r>
              <a:rPr lang="ru-RU" sz="1400" dirty="0"/>
              <a:t>. При противопоказаниях к тромболизису у пациентов высокого риска следует оценить соотношения риска и пользы от проведения ЧКВ. В случае ЧКВ вмешательство следует проводить только на инфаркт-связанной артерии.</a:t>
            </a:r>
          </a:p>
          <a:p>
            <a:r>
              <a:rPr lang="ru-RU" sz="1400" dirty="0"/>
              <a:t>Ведение пациентов с ИМ с подъемом сегмента </a:t>
            </a:r>
            <a:r>
              <a:rPr lang="en" sz="1400" dirty="0"/>
              <a:t>ST</a:t>
            </a:r>
          </a:p>
          <a:p>
            <a:r>
              <a:rPr lang="en" sz="1400" dirty="0"/>
              <a:t>1. </a:t>
            </a:r>
            <a:r>
              <a:rPr lang="ru-RU" sz="1400" dirty="0"/>
              <a:t>Стабильное состояние, либо нестабильное состояние в комбинации с легкой или умеренной пневмонией:</a:t>
            </a:r>
          </a:p>
          <a:p>
            <a:r>
              <a:rPr lang="ru-RU" sz="1400" dirty="0"/>
              <a:t> Первые 12 часов от начала ИМ: провести </a:t>
            </a:r>
            <a:r>
              <a:rPr lang="ru-RU" sz="1400" dirty="0" err="1"/>
              <a:t>тромболизис</a:t>
            </a:r>
            <a:r>
              <a:rPr lang="ru-RU" sz="1400" dirty="0"/>
              <a:t> в изолированной палате, там же продолжать последующее лечение. Как только пациент выздоровеет от пневмонии, вызванной </a:t>
            </a:r>
            <a:r>
              <a:rPr lang="en" sz="1400" dirty="0"/>
              <a:t>SARS-CoV-2, </a:t>
            </a:r>
            <a:r>
              <a:rPr lang="ru-RU" sz="1400" dirty="0"/>
              <a:t>может быть выполнено ЧКВ.</a:t>
            </a:r>
          </a:p>
          <a:p>
            <a:r>
              <a:rPr lang="ru-RU" sz="1400" dirty="0"/>
              <a:t> Если прошло более 12 часов, необходимо всесторонне оценить пользу от ЧКВ и инфекционную угрозу.</a:t>
            </a:r>
          </a:p>
          <a:p>
            <a:r>
              <a:rPr lang="ru-RU" sz="1400" dirty="0"/>
              <a:t>2. Нестабильные пациенты с тяжелой пневмонией: перевести в изолированную палату для консервативной терапии.</a:t>
            </a:r>
          </a:p>
          <a:p>
            <a:r>
              <a:rPr lang="ru-RU" sz="1400" dirty="0"/>
              <a:t>3. Через 24-48 часов выполнить ЭКГ и ЭХО-КГ. Если пациент стабилен, провести ускоренную реабилитацию, направленную на максимально быструю выписку пациента, дальнейшее наблюдение осуществлять с использованием методов телемедицины.</a:t>
            </a:r>
          </a:p>
          <a:p>
            <a:r>
              <a:rPr lang="ru-RU" sz="1400" dirty="0"/>
              <a:t>Ведение пациентов с ИМ без подъема сегмента </a:t>
            </a:r>
            <a:r>
              <a:rPr lang="en" sz="1400" dirty="0"/>
              <a:t>ST</a:t>
            </a:r>
          </a:p>
          <a:p>
            <a:r>
              <a:rPr lang="ru-RU" sz="1400" dirty="0"/>
              <a:t>В большинстве случаев есть возможность дождаться верификации </a:t>
            </a:r>
            <a:r>
              <a:rPr lang="en" sz="1400" dirty="0"/>
              <a:t>SARS-CoV-2. </a:t>
            </a:r>
            <a:r>
              <a:rPr lang="ru-RU" sz="1400" dirty="0"/>
              <a:t>В случае его подтверждения необходимо поместить пациента в изолированную палату, где он и должен получать консервативную терапию до выздоровления от </a:t>
            </a:r>
            <a:r>
              <a:rPr lang="ru-RU" sz="1400" dirty="0" err="1"/>
              <a:t>коронавирусной</a:t>
            </a:r>
            <a:r>
              <a:rPr lang="ru-RU" sz="1400" dirty="0"/>
              <a:t> инфекции. После этого следует оценить наличие показаний к реваскуляризации.</a:t>
            </a:r>
          </a:p>
          <a:p>
            <a:r>
              <a:rPr lang="ru-RU" sz="1400" dirty="0"/>
              <a:t>Лишь у небольшого числа пациентов гемодинамическая нестабильность или </a:t>
            </a:r>
            <a:r>
              <a:rPr lang="ru-RU" sz="1400" dirty="0" err="1"/>
              <a:t>жизнеугрожающие</a:t>
            </a:r>
            <a:r>
              <a:rPr lang="ru-RU" sz="1400" dirty="0"/>
              <a:t> аритмии не позволяют дождаться результатов вирусологического исследования. Таким пациентам необходимо выполнить эндоваскулярное вмешательство в минимально необходимом объеме.</a:t>
            </a:r>
          </a:p>
          <a:p>
            <a:r>
              <a:rPr lang="ru-RU" sz="1400" dirty="0"/>
              <a:t>По материалам:</a:t>
            </a:r>
          </a:p>
          <a:p>
            <a:r>
              <a:rPr lang="en" sz="1400" dirty="0"/>
              <a:t>Zeng, J., Huang, J. &amp; Pan, L. How to balance acute myocardial infarction and COVID-19: the protocols from Sichuan Provincial People’s Hospital. Intensive Care Med (2020). https://</a:t>
            </a:r>
            <a:r>
              <a:rPr lang="en" sz="1400" dirty="0" err="1"/>
              <a:t>doi.org</a:t>
            </a:r>
            <a:r>
              <a:rPr lang="en" sz="1400" dirty="0"/>
              <a:t>/10.1007/s00134-020-05993-9</a:t>
            </a:r>
          </a:p>
          <a:p>
            <a:r>
              <a:rPr lang="en" sz="1400" dirty="0"/>
              <a:t>https://</a:t>
            </a:r>
            <a:r>
              <a:rPr lang="en" sz="1400" dirty="0" err="1"/>
              <a:t>link.springer.com</a:t>
            </a:r>
            <a:r>
              <a:rPr lang="en" sz="1400" dirty="0"/>
              <a:t>/</a:t>
            </a:r>
          </a:p>
          <a:p>
            <a:r>
              <a:rPr lang="ru-RU" sz="1400" dirty="0"/>
              <a:t>Текст: Шахматова О.О.</a:t>
            </a:r>
          </a:p>
        </p:txBody>
      </p:sp>
    </p:spTree>
    <p:extLst>
      <p:ext uri="{BB962C8B-B14F-4D97-AF65-F5344CB8AC3E}">
        <p14:creationId xmlns:p14="http://schemas.microsoft.com/office/powerpoint/2010/main" val="16561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A8D1F8C-54A4-4E4C-AF56-125E24912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2" y="0"/>
            <a:ext cx="7578247" cy="683936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3AE55D1-011B-2F43-820B-51794F004FFB}"/>
              </a:ext>
            </a:extLst>
          </p:cNvPr>
          <p:cNvSpPr/>
          <p:nvPr/>
        </p:nvSpPr>
        <p:spPr>
          <a:xfrm>
            <a:off x="7603297" y="6257836"/>
            <a:ext cx="458870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1100" b="0" i="0" dirty="0">
                <a:solidFill>
                  <a:srgbClr val="333333"/>
                </a:solidFill>
                <a:effectLst/>
                <a:latin typeface="-apple-system"/>
              </a:rPr>
              <a:t>Zeng, J., Huang, J. &amp; Pan, L. How to balance acute myocardial infarction and COVID-19: the protocols from Sichuan Provincial People’s Hospital. </a:t>
            </a:r>
            <a:r>
              <a:rPr lang="en" sz="1100" b="0" i="1" dirty="0">
                <a:solidFill>
                  <a:srgbClr val="333333"/>
                </a:solidFill>
                <a:effectLst/>
                <a:latin typeface="-apple-system"/>
              </a:rPr>
              <a:t>Intensive Care Med</a:t>
            </a:r>
            <a:r>
              <a:rPr lang="en" sz="1100" b="0" i="0" dirty="0">
                <a:solidFill>
                  <a:srgbClr val="333333"/>
                </a:solidFill>
                <a:effectLst/>
                <a:latin typeface="-apple-system"/>
              </a:rPr>
              <a:t> (2020). https://</a:t>
            </a:r>
            <a:r>
              <a:rPr lang="en" sz="1100" b="0" i="0" dirty="0" err="1">
                <a:solidFill>
                  <a:srgbClr val="333333"/>
                </a:solidFill>
                <a:effectLst/>
                <a:latin typeface="-apple-system"/>
              </a:rPr>
              <a:t>doi.org</a:t>
            </a:r>
            <a:r>
              <a:rPr lang="en" sz="1100" b="0" i="0" dirty="0">
                <a:solidFill>
                  <a:srgbClr val="333333"/>
                </a:solidFill>
                <a:effectLst/>
                <a:latin typeface="-apple-system"/>
              </a:rPr>
              <a:t>/10.1007/s00134-020-05993-9</a:t>
            </a:r>
            <a:endParaRPr lang="ru-RU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59B9B2-FD2E-DD40-8251-59F669ECC4E2}"/>
              </a:ext>
            </a:extLst>
          </p:cNvPr>
          <p:cNvSpPr txBox="1"/>
          <p:nvPr/>
        </p:nvSpPr>
        <p:spPr>
          <a:xfrm>
            <a:off x="2758446" y="387007"/>
            <a:ext cx="1659429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rgbClr val="FF0000"/>
                </a:solidFill>
              </a:rPr>
              <a:t>Быстрый тест на нуклеиновую кислоту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E28640-50C1-EF47-9CCF-DBACB0235F3D}"/>
              </a:ext>
            </a:extLst>
          </p:cNvPr>
          <p:cNvSpPr txBox="1"/>
          <p:nvPr/>
        </p:nvSpPr>
        <p:spPr>
          <a:xfrm>
            <a:off x="1597673" y="1342721"/>
            <a:ext cx="326643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rgbClr val="185D99"/>
                </a:solidFill>
              </a:rPr>
              <a:t>НЕТ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6EECBB-7CB6-654B-BB9F-0582CB0BFC4A}"/>
              </a:ext>
            </a:extLst>
          </p:cNvPr>
          <p:cNvSpPr txBox="1"/>
          <p:nvPr/>
        </p:nvSpPr>
        <p:spPr>
          <a:xfrm>
            <a:off x="752512" y="973389"/>
            <a:ext cx="1547865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0634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rgbClr val="185D99"/>
                </a:solidFill>
              </a:rPr>
              <a:t>Витальные показатели стабильны?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69BB39-3E33-B147-BE84-239393030BB1}"/>
              </a:ext>
            </a:extLst>
          </p:cNvPr>
          <p:cNvSpPr txBox="1"/>
          <p:nvPr/>
        </p:nvSpPr>
        <p:spPr>
          <a:xfrm>
            <a:off x="1591921" y="1831759"/>
            <a:ext cx="326643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rgbClr val="185D99"/>
                </a:solidFill>
              </a:rPr>
              <a:t>НЕТ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1D1B0A-3EA4-EE45-855B-B89CFC067C5C}"/>
              </a:ext>
            </a:extLst>
          </p:cNvPr>
          <p:cNvSpPr txBox="1"/>
          <p:nvPr/>
        </p:nvSpPr>
        <p:spPr>
          <a:xfrm>
            <a:off x="494581" y="1489156"/>
            <a:ext cx="2076091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0634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rgbClr val="185D99"/>
                </a:solidFill>
              </a:rPr>
              <a:t>Тяжелая</a:t>
            </a:r>
          </a:p>
          <a:p>
            <a:pPr algn="ctr"/>
            <a:r>
              <a:rPr lang="ru-RU" sz="900" dirty="0">
                <a:solidFill>
                  <a:srgbClr val="185D99"/>
                </a:solidFill>
              </a:rPr>
              <a:t> пневмония?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57FFC5-84B6-384D-A928-C3F976EEEC95}"/>
              </a:ext>
            </a:extLst>
          </p:cNvPr>
          <p:cNvSpPr txBox="1"/>
          <p:nvPr/>
        </p:nvSpPr>
        <p:spPr>
          <a:xfrm>
            <a:off x="116438" y="1581489"/>
            <a:ext cx="280378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rgbClr val="185D99"/>
                </a:solidFill>
              </a:rPr>
              <a:t>ДА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510DC4-B6CC-5D4B-A1D0-AE9A22CFA736}"/>
              </a:ext>
            </a:extLst>
          </p:cNvPr>
          <p:cNvSpPr txBox="1"/>
          <p:nvPr/>
        </p:nvSpPr>
        <p:spPr>
          <a:xfrm>
            <a:off x="214203" y="139755"/>
            <a:ext cx="280378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bg1"/>
                </a:solidFill>
              </a:rPr>
              <a:t>ДА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5F2265-F1F9-DB4C-A2AC-9F69A13D5F4A}"/>
              </a:ext>
            </a:extLst>
          </p:cNvPr>
          <p:cNvSpPr txBox="1"/>
          <p:nvPr/>
        </p:nvSpPr>
        <p:spPr>
          <a:xfrm>
            <a:off x="83561" y="2838557"/>
            <a:ext cx="30913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rgbClr val="185D99"/>
                </a:solidFill>
              </a:rPr>
              <a:t>НЕТ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7D32B6-DB2C-E148-84E4-79EBDB7E0B39}"/>
              </a:ext>
            </a:extLst>
          </p:cNvPr>
          <p:cNvSpPr txBox="1"/>
          <p:nvPr/>
        </p:nvSpPr>
        <p:spPr>
          <a:xfrm>
            <a:off x="1586277" y="2370316"/>
            <a:ext cx="30913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rgbClr val="185D99"/>
                </a:solidFill>
              </a:rPr>
              <a:t>НЕТ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4D95FA-E8EA-0048-B6F8-090FF13B2CD2}"/>
              </a:ext>
            </a:extLst>
          </p:cNvPr>
          <p:cNvSpPr txBox="1"/>
          <p:nvPr/>
        </p:nvSpPr>
        <p:spPr>
          <a:xfrm>
            <a:off x="806567" y="2011256"/>
            <a:ext cx="1445568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0634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rgbClr val="185D99"/>
                </a:solidFill>
              </a:rPr>
              <a:t>Начало симптомов ОКС </a:t>
            </a:r>
          </a:p>
          <a:p>
            <a:pPr algn="ctr"/>
            <a:r>
              <a:rPr lang="ru-RU" sz="900" dirty="0">
                <a:solidFill>
                  <a:srgbClr val="185D99"/>
                </a:solidFill>
              </a:rPr>
              <a:t>〉12 ч?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1FC275-97DE-F04E-BE3D-40F2907686FF}"/>
              </a:ext>
            </a:extLst>
          </p:cNvPr>
          <p:cNvSpPr txBox="1"/>
          <p:nvPr/>
        </p:nvSpPr>
        <p:spPr>
          <a:xfrm>
            <a:off x="592668" y="2538018"/>
            <a:ext cx="1885244" cy="400110"/>
          </a:xfrm>
          <a:prstGeom prst="rect">
            <a:avLst/>
          </a:prstGeom>
          <a:solidFill>
            <a:schemeClr val="bg1"/>
          </a:solidFill>
          <a:ln w="25400">
            <a:solidFill>
              <a:srgbClr val="0634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185D99"/>
                </a:solidFill>
              </a:rPr>
              <a:t>Противопоказания к тромболизису?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C6CC78-E18E-7A47-A124-0CE7A224889C}"/>
              </a:ext>
            </a:extLst>
          </p:cNvPr>
          <p:cNvSpPr txBox="1"/>
          <p:nvPr/>
        </p:nvSpPr>
        <p:spPr>
          <a:xfrm>
            <a:off x="285812" y="412808"/>
            <a:ext cx="2450354" cy="400110"/>
          </a:xfrm>
          <a:prstGeom prst="rect">
            <a:avLst/>
          </a:prstGeom>
          <a:solidFill>
            <a:schemeClr val="bg1"/>
          </a:solidFill>
          <a:ln w="25400">
            <a:solidFill>
              <a:srgbClr val="0634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185D99"/>
                </a:solidFill>
              </a:rPr>
              <a:t>Пациенты с ОКС п </a:t>
            </a:r>
            <a:r>
              <a:rPr lang="en-US" sz="1000" dirty="0">
                <a:solidFill>
                  <a:srgbClr val="185D99"/>
                </a:solidFill>
              </a:rPr>
              <a:t>ST</a:t>
            </a:r>
            <a:r>
              <a:rPr lang="ru-RU" sz="1000" dirty="0">
                <a:solidFill>
                  <a:srgbClr val="185D99"/>
                </a:solidFill>
              </a:rPr>
              <a:t>,</a:t>
            </a:r>
            <a:r>
              <a:rPr lang="en-US" sz="1000" dirty="0">
                <a:solidFill>
                  <a:srgbClr val="185D99"/>
                </a:solidFill>
              </a:rPr>
              <a:t> </a:t>
            </a:r>
            <a:r>
              <a:rPr lang="ru-RU" sz="1000" dirty="0">
                <a:solidFill>
                  <a:srgbClr val="185D99"/>
                </a:solidFill>
              </a:rPr>
              <a:t>с подозрением или подтвержденной </a:t>
            </a:r>
            <a:r>
              <a:rPr lang="en-US" sz="1000" dirty="0">
                <a:solidFill>
                  <a:srgbClr val="185D99"/>
                </a:solidFill>
              </a:rPr>
              <a:t>COVID -19 </a:t>
            </a:r>
            <a:r>
              <a:rPr lang="ru-RU" sz="1000" dirty="0">
                <a:solidFill>
                  <a:srgbClr val="185D99"/>
                </a:solidFill>
              </a:rPr>
              <a:t>пневмонией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FBF15ED-4E63-4641-A224-B634E6DE0C63}"/>
              </a:ext>
            </a:extLst>
          </p:cNvPr>
          <p:cNvSpPr txBox="1"/>
          <p:nvPr/>
        </p:nvSpPr>
        <p:spPr>
          <a:xfrm>
            <a:off x="3972200" y="3098863"/>
            <a:ext cx="280378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rgbClr val="185D99"/>
                </a:solidFill>
              </a:rPr>
              <a:t>ДА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434B47-C531-FE42-AEC0-EDB4B2B8690F}"/>
              </a:ext>
            </a:extLst>
          </p:cNvPr>
          <p:cNvSpPr txBox="1"/>
          <p:nvPr/>
        </p:nvSpPr>
        <p:spPr>
          <a:xfrm>
            <a:off x="116438" y="3157502"/>
            <a:ext cx="1394308" cy="50783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rgbClr val="FF0000"/>
                </a:solidFill>
              </a:rPr>
              <a:t>Назначение тромболитической терапии в изоляторах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E822FE-3E6B-864E-90C6-F18BFC41458E}"/>
              </a:ext>
            </a:extLst>
          </p:cNvPr>
          <p:cNvSpPr txBox="1"/>
          <p:nvPr/>
        </p:nvSpPr>
        <p:spPr>
          <a:xfrm>
            <a:off x="116438" y="3770935"/>
            <a:ext cx="1394308" cy="276999"/>
          </a:xfrm>
          <a:prstGeom prst="rect">
            <a:avLst/>
          </a:prstGeom>
          <a:solidFill>
            <a:schemeClr val="bg1"/>
          </a:solidFill>
          <a:ln w="25400">
            <a:solidFill>
              <a:srgbClr val="0634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185D99"/>
                </a:solidFill>
              </a:rPr>
              <a:t>Реканализация?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8434D8-43E0-0246-81C9-E8F4263C5857}"/>
              </a:ext>
            </a:extLst>
          </p:cNvPr>
          <p:cNvSpPr txBox="1"/>
          <p:nvPr/>
        </p:nvSpPr>
        <p:spPr>
          <a:xfrm>
            <a:off x="1528249" y="3690045"/>
            <a:ext cx="30913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rgbClr val="185D99"/>
                </a:solidFill>
              </a:rPr>
              <a:t>НЕТ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E3626A6-EB58-B541-8715-7F7A1ACCB41B}"/>
              </a:ext>
            </a:extLst>
          </p:cNvPr>
          <p:cNvSpPr txBox="1"/>
          <p:nvPr/>
        </p:nvSpPr>
        <p:spPr>
          <a:xfrm>
            <a:off x="3374095" y="4200254"/>
            <a:ext cx="30913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rgbClr val="185D99"/>
                </a:solidFill>
              </a:rPr>
              <a:t>НЕТ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F47F324-DAB0-F445-933A-6E634F041FF4}"/>
              </a:ext>
            </a:extLst>
          </p:cNvPr>
          <p:cNvSpPr txBox="1"/>
          <p:nvPr/>
        </p:nvSpPr>
        <p:spPr>
          <a:xfrm>
            <a:off x="1793544" y="3668030"/>
            <a:ext cx="1394308" cy="507831"/>
          </a:xfrm>
          <a:prstGeom prst="rect">
            <a:avLst/>
          </a:prstGeom>
          <a:solidFill>
            <a:schemeClr val="bg1"/>
          </a:solidFill>
          <a:ln w="25400">
            <a:solidFill>
              <a:srgbClr val="0634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rgbClr val="185D99"/>
                </a:solidFill>
              </a:rPr>
              <a:t>Всесторонняя оценка пользы и рисков от экстренного ЧКВ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4EC21D7-BFC3-094D-B07F-A8B23ADDCA8B}"/>
              </a:ext>
            </a:extLst>
          </p:cNvPr>
          <p:cNvSpPr txBox="1"/>
          <p:nvPr/>
        </p:nvSpPr>
        <p:spPr>
          <a:xfrm>
            <a:off x="858605" y="4200254"/>
            <a:ext cx="280378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rgbClr val="185D99"/>
                </a:solidFill>
              </a:rPr>
              <a:t>ДА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7BA30C-479D-B94A-89ED-B70F61F946BF}"/>
              </a:ext>
            </a:extLst>
          </p:cNvPr>
          <p:cNvSpPr txBox="1"/>
          <p:nvPr/>
        </p:nvSpPr>
        <p:spPr>
          <a:xfrm>
            <a:off x="2524368" y="4528934"/>
            <a:ext cx="280378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rgbClr val="185D99"/>
                </a:solidFill>
              </a:rPr>
              <a:t>ДА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A93F7EC-0E30-5944-9C39-C1FC158E461C}"/>
              </a:ext>
            </a:extLst>
          </p:cNvPr>
          <p:cNvSpPr txBox="1"/>
          <p:nvPr/>
        </p:nvSpPr>
        <p:spPr>
          <a:xfrm>
            <a:off x="1778914" y="4274769"/>
            <a:ext cx="1394308" cy="276999"/>
          </a:xfrm>
          <a:prstGeom prst="rect">
            <a:avLst/>
          </a:prstGeom>
          <a:solidFill>
            <a:schemeClr val="bg1"/>
          </a:solidFill>
          <a:ln w="25400">
            <a:solidFill>
              <a:srgbClr val="0634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185D99"/>
                </a:solidFill>
              </a:rPr>
              <a:t>Польза 〉Риски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F34E4A-4526-7443-8106-E5543087E4E3}"/>
              </a:ext>
            </a:extLst>
          </p:cNvPr>
          <p:cNvSpPr txBox="1"/>
          <p:nvPr/>
        </p:nvSpPr>
        <p:spPr>
          <a:xfrm>
            <a:off x="1786918" y="4679929"/>
            <a:ext cx="1394308" cy="215444"/>
          </a:xfrm>
          <a:prstGeom prst="rect">
            <a:avLst/>
          </a:prstGeom>
          <a:solidFill>
            <a:schemeClr val="bg1"/>
          </a:solidFill>
          <a:ln w="25400">
            <a:solidFill>
              <a:srgbClr val="0634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rgbClr val="185D99"/>
                </a:solidFill>
              </a:rPr>
              <a:t>Выполнить схему защиты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6CEAE1F-BE9E-2C46-9D1A-681BBCE6986C}"/>
              </a:ext>
            </a:extLst>
          </p:cNvPr>
          <p:cNvSpPr txBox="1"/>
          <p:nvPr/>
        </p:nvSpPr>
        <p:spPr>
          <a:xfrm>
            <a:off x="161451" y="4602500"/>
            <a:ext cx="1394308" cy="415498"/>
          </a:xfrm>
          <a:prstGeom prst="rect">
            <a:avLst/>
          </a:prstGeom>
          <a:solidFill>
            <a:schemeClr val="bg1"/>
          </a:solidFill>
          <a:ln w="25400">
            <a:solidFill>
              <a:srgbClr val="0634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rgbClr val="185D99"/>
                </a:solidFill>
              </a:rPr>
              <a:t>Продолжать лечение в изоляторах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9675F1-5EC2-F544-A5B8-2C3F91AFBE47}"/>
              </a:ext>
            </a:extLst>
          </p:cNvPr>
          <p:cNvSpPr txBox="1"/>
          <p:nvPr/>
        </p:nvSpPr>
        <p:spPr>
          <a:xfrm>
            <a:off x="160859" y="5559312"/>
            <a:ext cx="1394308" cy="577081"/>
          </a:xfrm>
          <a:prstGeom prst="rect">
            <a:avLst/>
          </a:prstGeom>
          <a:solidFill>
            <a:schemeClr val="bg1"/>
          </a:solidFill>
          <a:ln w="25400">
            <a:solidFill>
              <a:srgbClr val="0634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rgbClr val="185D99"/>
                </a:solidFill>
              </a:rPr>
              <a:t>Плановое ЧКВ после выздоровления от </a:t>
            </a:r>
            <a:r>
              <a:rPr lang="en-US" sz="1050" dirty="0">
                <a:solidFill>
                  <a:srgbClr val="185D99"/>
                </a:solidFill>
              </a:rPr>
              <a:t>COVID-19 </a:t>
            </a:r>
            <a:r>
              <a:rPr lang="ru-RU" sz="1050" dirty="0">
                <a:solidFill>
                  <a:srgbClr val="185D99"/>
                </a:solidFill>
              </a:rPr>
              <a:t>пневмонии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C4265D5-E3B1-A648-B6F3-E07E09525F20}"/>
              </a:ext>
            </a:extLst>
          </p:cNvPr>
          <p:cNvSpPr txBox="1"/>
          <p:nvPr/>
        </p:nvSpPr>
        <p:spPr>
          <a:xfrm>
            <a:off x="1773158" y="5000822"/>
            <a:ext cx="1394308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rgbClr val="FF0000"/>
                </a:solidFill>
              </a:rPr>
              <a:t>Выполнить ЧКВ в изолированной операционной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9BF8E1E-A656-4948-A5C1-4D54847F9074}"/>
              </a:ext>
            </a:extLst>
          </p:cNvPr>
          <p:cNvSpPr txBox="1"/>
          <p:nvPr/>
        </p:nvSpPr>
        <p:spPr>
          <a:xfrm>
            <a:off x="1780758" y="5567936"/>
            <a:ext cx="1394308" cy="507831"/>
          </a:xfrm>
          <a:prstGeom prst="rect">
            <a:avLst/>
          </a:prstGeom>
          <a:solidFill>
            <a:schemeClr val="bg1"/>
          </a:solidFill>
          <a:ln w="25400">
            <a:solidFill>
              <a:srgbClr val="0634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rgbClr val="185D99"/>
                </a:solidFill>
              </a:rPr>
              <a:t>Продолжение терапии в изоляторе после выполненной ЧКВ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9660B48-8129-364E-8BE5-F964EE9F6337}"/>
              </a:ext>
            </a:extLst>
          </p:cNvPr>
          <p:cNvSpPr txBox="1"/>
          <p:nvPr/>
        </p:nvSpPr>
        <p:spPr>
          <a:xfrm>
            <a:off x="3384865" y="4692115"/>
            <a:ext cx="1139868" cy="507831"/>
          </a:xfrm>
          <a:prstGeom prst="rect">
            <a:avLst/>
          </a:prstGeom>
          <a:solidFill>
            <a:schemeClr val="bg1"/>
          </a:solidFill>
          <a:ln w="25400">
            <a:solidFill>
              <a:srgbClr val="0634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rgbClr val="185D99"/>
                </a:solidFill>
              </a:rPr>
              <a:t>Консервативная терапия в изоляторе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E2143F6-6639-714E-B79A-ABFF670E8511}"/>
              </a:ext>
            </a:extLst>
          </p:cNvPr>
          <p:cNvSpPr txBox="1"/>
          <p:nvPr/>
        </p:nvSpPr>
        <p:spPr>
          <a:xfrm>
            <a:off x="3077226" y="6229858"/>
            <a:ext cx="1812826" cy="507831"/>
          </a:xfrm>
          <a:prstGeom prst="rect">
            <a:avLst/>
          </a:prstGeom>
          <a:solidFill>
            <a:schemeClr val="bg1"/>
          </a:solidFill>
          <a:ln w="25400">
            <a:solidFill>
              <a:srgbClr val="0634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rgbClr val="185D99"/>
                </a:solidFill>
              </a:rPr>
              <a:t>Плановая коронарография / ЧКВ после выздоровления </a:t>
            </a:r>
            <a:r>
              <a:rPr lang="en" sz="900" dirty="0">
                <a:solidFill>
                  <a:srgbClr val="185D99"/>
                </a:solidFill>
              </a:rPr>
              <a:t>COVID-19 </a:t>
            </a:r>
            <a:r>
              <a:rPr lang="ru-RU" sz="900" dirty="0">
                <a:solidFill>
                  <a:srgbClr val="185D99"/>
                </a:solidFill>
              </a:rPr>
              <a:t>пневмонии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F14E359-F5FC-4042-BB4E-5685AC44E0FA}"/>
              </a:ext>
            </a:extLst>
          </p:cNvPr>
          <p:cNvSpPr txBox="1"/>
          <p:nvPr/>
        </p:nvSpPr>
        <p:spPr>
          <a:xfrm>
            <a:off x="6247227" y="502490"/>
            <a:ext cx="1139868" cy="784830"/>
          </a:xfrm>
          <a:prstGeom prst="rect">
            <a:avLst/>
          </a:prstGeom>
          <a:solidFill>
            <a:schemeClr val="bg1"/>
          </a:solidFill>
          <a:ln w="0">
            <a:solidFill>
              <a:srgbClr val="0634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rgbClr val="185D99"/>
                </a:solidFill>
              </a:rPr>
              <a:t>Эпиданамнез, температура, ЭКГ, МСКТ грудной клетки, лабораторный тест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72EEFE9-5047-1440-AC58-1AF006AE76A8}"/>
              </a:ext>
            </a:extLst>
          </p:cNvPr>
          <p:cNvSpPr txBox="1"/>
          <p:nvPr/>
        </p:nvSpPr>
        <p:spPr>
          <a:xfrm>
            <a:off x="5430975" y="1527387"/>
            <a:ext cx="1466782" cy="338554"/>
          </a:xfrm>
          <a:prstGeom prst="rect">
            <a:avLst/>
          </a:prstGeom>
          <a:solidFill>
            <a:schemeClr val="bg1"/>
          </a:solidFill>
          <a:ln w="25400">
            <a:solidFill>
              <a:srgbClr val="0634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rgbClr val="185D99"/>
                </a:solidFill>
              </a:rPr>
              <a:t>Исключить </a:t>
            </a:r>
            <a:r>
              <a:rPr lang="en-US" sz="800" dirty="0">
                <a:solidFill>
                  <a:srgbClr val="185D99"/>
                </a:solidFill>
              </a:rPr>
              <a:t>COVID-19 </a:t>
            </a:r>
            <a:r>
              <a:rPr lang="ru-RU" sz="800" dirty="0">
                <a:solidFill>
                  <a:srgbClr val="185D99"/>
                </a:solidFill>
              </a:rPr>
              <a:t>инфицированных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FF6111D-BE58-3242-8E9D-7C923FE2E376}"/>
              </a:ext>
            </a:extLst>
          </p:cNvPr>
          <p:cNvSpPr txBox="1"/>
          <p:nvPr/>
        </p:nvSpPr>
        <p:spPr>
          <a:xfrm>
            <a:off x="6261975" y="2357064"/>
            <a:ext cx="33775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rgbClr val="185D99"/>
                </a:solidFill>
              </a:rPr>
              <a:t>НЕТ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708979A-A563-0F43-AA81-3367CE59145F}"/>
              </a:ext>
            </a:extLst>
          </p:cNvPr>
          <p:cNvSpPr txBox="1"/>
          <p:nvPr/>
        </p:nvSpPr>
        <p:spPr>
          <a:xfrm>
            <a:off x="5373215" y="1973658"/>
            <a:ext cx="1577549" cy="400110"/>
          </a:xfrm>
          <a:prstGeom prst="rect">
            <a:avLst/>
          </a:prstGeom>
          <a:solidFill>
            <a:schemeClr val="bg1"/>
          </a:solidFill>
          <a:ln w="25400">
            <a:solidFill>
              <a:srgbClr val="0634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185D99"/>
                </a:solidFill>
              </a:rPr>
              <a:t>Начало симптомов </a:t>
            </a:r>
          </a:p>
          <a:p>
            <a:pPr algn="ctr"/>
            <a:r>
              <a:rPr lang="ru-RU" sz="1000" dirty="0">
                <a:solidFill>
                  <a:srgbClr val="185D99"/>
                </a:solidFill>
              </a:rPr>
              <a:t>ОКС 〉12 ч?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E74E641-CB0F-E84A-AA97-F49CF0DE2900}"/>
              </a:ext>
            </a:extLst>
          </p:cNvPr>
          <p:cNvSpPr txBox="1"/>
          <p:nvPr/>
        </p:nvSpPr>
        <p:spPr>
          <a:xfrm>
            <a:off x="5379841" y="2524154"/>
            <a:ext cx="1577549" cy="400110"/>
          </a:xfrm>
          <a:prstGeom prst="rect">
            <a:avLst/>
          </a:prstGeom>
          <a:solidFill>
            <a:schemeClr val="bg1"/>
          </a:solidFill>
          <a:ln w="25400">
            <a:solidFill>
              <a:srgbClr val="0634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185D99"/>
                </a:solidFill>
              </a:rPr>
              <a:t>Противопоказания к тромболизису?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835FBC8-2301-9941-BFFE-A8E7C64929C4}"/>
              </a:ext>
            </a:extLst>
          </p:cNvPr>
          <p:cNvSpPr txBox="1"/>
          <p:nvPr/>
        </p:nvSpPr>
        <p:spPr>
          <a:xfrm>
            <a:off x="4903041" y="2724209"/>
            <a:ext cx="33775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rgbClr val="185D99"/>
                </a:solidFill>
              </a:rPr>
              <a:t>НЕТ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D71889A-0474-F94A-B24E-77B766C3186F}"/>
              </a:ext>
            </a:extLst>
          </p:cNvPr>
          <p:cNvSpPr txBox="1"/>
          <p:nvPr/>
        </p:nvSpPr>
        <p:spPr>
          <a:xfrm>
            <a:off x="7064084" y="2753462"/>
            <a:ext cx="33775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rgbClr val="185D99"/>
                </a:solidFill>
              </a:rPr>
              <a:t>ДА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F33A5D7-30F6-2B4F-A670-AD6402B4E0DA}"/>
              </a:ext>
            </a:extLst>
          </p:cNvPr>
          <p:cNvSpPr txBox="1"/>
          <p:nvPr/>
        </p:nvSpPr>
        <p:spPr>
          <a:xfrm>
            <a:off x="5353337" y="3466713"/>
            <a:ext cx="33775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rgbClr val="185D99"/>
                </a:solidFill>
              </a:rPr>
              <a:t>ДА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D31668B-95A9-B44C-8556-F8393C25174F}"/>
              </a:ext>
            </a:extLst>
          </p:cNvPr>
          <p:cNvSpPr txBox="1"/>
          <p:nvPr/>
        </p:nvSpPr>
        <p:spPr>
          <a:xfrm>
            <a:off x="4471725" y="3074472"/>
            <a:ext cx="1636861" cy="415498"/>
          </a:xfrm>
          <a:prstGeom prst="rect">
            <a:avLst/>
          </a:prstGeom>
          <a:solidFill>
            <a:schemeClr val="bg1"/>
          </a:solidFill>
          <a:ln w="25400">
            <a:solidFill>
              <a:srgbClr val="0634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rgbClr val="185D99"/>
                </a:solidFill>
              </a:rPr>
              <a:t>Тромболитическая терапия в условиях ОРИТ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3ECD741-881D-4D49-A735-894C34BCC131}"/>
              </a:ext>
            </a:extLst>
          </p:cNvPr>
          <p:cNvSpPr txBox="1"/>
          <p:nvPr/>
        </p:nvSpPr>
        <p:spPr>
          <a:xfrm>
            <a:off x="5346710" y="3900295"/>
            <a:ext cx="33775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rgbClr val="185D99"/>
                </a:solidFill>
              </a:rPr>
              <a:t>ДА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3B979C9-8F8E-5240-964B-355FA41BD384}"/>
              </a:ext>
            </a:extLst>
          </p:cNvPr>
          <p:cNvSpPr txBox="1"/>
          <p:nvPr/>
        </p:nvSpPr>
        <p:spPr>
          <a:xfrm>
            <a:off x="4593001" y="3631465"/>
            <a:ext cx="1343973" cy="276999"/>
          </a:xfrm>
          <a:prstGeom prst="rect">
            <a:avLst/>
          </a:prstGeom>
          <a:solidFill>
            <a:schemeClr val="bg1"/>
          </a:solidFill>
          <a:ln w="25400">
            <a:solidFill>
              <a:srgbClr val="0634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185D99"/>
                </a:solidFill>
              </a:rPr>
              <a:t>Реканализация?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7372BE-3852-4D40-A439-A34FC05BED08}"/>
              </a:ext>
            </a:extLst>
          </p:cNvPr>
          <p:cNvSpPr txBox="1"/>
          <p:nvPr/>
        </p:nvSpPr>
        <p:spPr>
          <a:xfrm>
            <a:off x="4708431" y="4050246"/>
            <a:ext cx="1089395" cy="415498"/>
          </a:xfrm>
          <a:prstGeom prst="rect">
            <a:avLst/>
          </a:prstGeom>
          <a:solidFill>
            <a:schemeClr val="bg1"/>
          </a:solidFill>
          <a:ln w="25400">
            <a:solidFill>
              <a:srgbClr val="0634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rgbClr val="185D99"/>
                </a:solidFill>
              </a:rPr>
              <a:t>Продолжение лечения в ОРИТ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29DCFCE-AC43-D84B-AE40-6ED52B802BF0}"/>
              </a:ext>
            </a:extLst>
          </p:cNvPr>
          <p:cNvSpPr txBox="1"/>
          <p:nvPr/>
        </p:nvSpPr>
        <p:spPr>
          <a:xfrm>
            <a:off x="4728372" y="4605998"/>
            <a:ext cx="1089395" cy="253916"/>
          </a:xfrm>
          <a:prstGeom prst="rect">
            <a:avLst/>
          </a:prstGeom>
          <a:solidFill>
            <a:schemeClr val="bg1"/>
          </a:solidFill>
          <a:ln w="25400">
            <a:solidFill>
              <a:srgbClr val="0634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rgbClr val="185D99"/>
                </a:solidFill>
              </a:rPr>
              <a:t>Плановая ЧКВ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F5D33E-30B2-7948-A5AD-B960EB49AB1B}"/>
              </a:ext>
            </a:extLst>
          </p:cNvPr>
          <p:cNvSpPr txBox="1"/>
          <p:nvPr/>
        </p:nvSpPr>
        <p:spPr>
          <a:xfrm>
            <a:off x="5865778" y="4712545"/>
            <a:ext cx="33775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rgbClr val="185D99"/>
                </a:solidFill>
              </a:rPr>
              <a:t>НЕТ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12DCAF9-DAFE-0340-B328-65B78C06AA1B}"/>
              </a:ext>
            </a:extLst>
          </p:cNvPr>
          <p:cNvSpPr txBox="1"/>
          <p:nvPr/>
        </p:nvSpPr>
        <p:spPr>
          <a:xfrm>
            <a:off x="6964016" y="4386980"/>
            <a:ext cx="33775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rgbClr val="185D99"/>
                </a:solidFill>
              </a:rPr>
              <a:t>ДА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FF8E9C7-62B6-1046-9BF0-C3F740A44A5B}"/>
              </a:ext>
            </a:extLst>
          </p:cNvPr>
          <p:cNvSpPr txBox="1"/>
          <p:nvPr/>
        </p:nvSpPr>
        <p:spPr>
          <a:xfrm>
            <a:off x="5965509" y="3553274"/>
            <a:ext cx="33775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rgbClr val="185D99"/>
                </a:solidFill>
              </a:rPr>
              <a:t>НЕТ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5C3BD07-BF6C-5B42-A047-98A4E0C961FD}"/>
              </a:ext>
            </a:extLst>
          </p:cNvPr>
          <p:cNvSpPr txBox="1"/>
          <p:nvPr/>
        </p:nvSpPr>
        <p:spPr>
          <a:xfrm>
            <a:off x="6255028" y="3526545"/>
            <a:ext cx="1358344" cy="507831"/>
          </a:xfrm>
          <a:prstGeom prst="rect">
            <a:avLst/>
          </a:prstGeom>
          <a:solidFill>
            <a:schemeClr val="bg1"/>
          </a:solidFill>
          <a:ln w="25400">
            <a:solidFill>
              <a:srgbClr val="0634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rgbClr val="185D99"/>
                </a:solidFill>
              </a:rPr>
              <a:t>Всесторонняя оценка пользы и рисков от экстренного ЧКВ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BF87F9A-5C3A-7746-B8C9-2FD465CDD392}"/>
              </a:ext>
            </a:extLst>
          </p:cNvPr>
          <p:cNvSpPr txBox="1"/>
          <p:nvPr/>
        </p:nvSpPr>
        <p:spPr>
          <a:xfrm>
            <a:off x="6264995" y="4135809"/>
            <a:ext cx="1394308" cy="276999"/>
          </a:xfrm>
          <a:prstGeom prst="rect">
            <a:avLst/>
          </a:prstGeom>
          <a:solidFill>
            <a:schemeClr val="bg1"/>
          </a:solidFill>
          <a:ln w="25400">
            <a:solidFill>
              <a:srgbClr val="0634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185D99"/>
                </a:solidFill>
              </a:rPr>
              <a:t>Польза 〉Риски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6A51ADE-D0F6-B04D-892A-4D8763E79C90}"/>
              </a:ext>
            </a:extLst>
          </p:cNvPr>
          <p:cNvSpPr txBox="1"/>
          <p:nvPr/>
        </p:nvSpPr>
        <p:spPr>
          <a:xfrm>
            <a:off x="6247675" y="4549506"/>
            <a:ext cx="1394308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rgbClr val="FF0000"/>
                </a:solidFill>
              </a:rPr>
              <a:t>Выполнить ЧКВ в изолированной операционной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1C217FD-51EA-BF44-AC54-25D21B466A8A}"/>
              </a:ext>
            </a:extLst>
          </p:cNvPr>
          <p:cNvSpPr txBox="1"/>
          <p:nvPr/>
        </p:nvSpPr>
        <p:spPr>
          <a:xfrm>
            <a:off x="6513902" y="5105905"/>
            <a:ext cx="1089395" cy="415498"/>
          </a:xfrm>
          <a:prstGeom prst="rect">
            <a:avLst/>
          </a:prstGeom>
          <a:solidFill>
            <a:schemeClr val="bg1"/>
          </a:solidFill>
          <a:ln w="25400">
            <a:solidFill>
              <a:srgbClr val="0634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rgbClr val="185D99"/>
                </a:solidFill>
              </a:rPr>
              <a:t>Продолжение лечения в ОРИТ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6B7A667-6683-4C4D-ACEA-71525945D6B2}"/>
              </a:ext>
            </a:extLst>
          </p:cNvPr>
          <p:cNvSpPr txBox="1"/>
          <p:nvPr/>
        </p:nvSpPr>
        <p:spPr>
          <a:xfrm>
            <a:off x="5181341" y="6043005"/>
            <a:ext cx="1961295" cy="784830"/>
          </a:xfrm>
          <a:prstGeom prst="rect">
            <a:avLst/>
          </a:prstGeom>
          <a:solidFill>
            <a:schemeClr val="bg1"/>
          </a:solidFill>
          <a:ln w="25400">
            <a:solidFill>
              <a:srgbClr val="0634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rgbClr val="185D99"/>
                </a:solidFill>
              </a:rPr>
              <a:t>Оценка ЭХО КГ и ЭКГ в течении 24-48 часов после ЧКВ. Стабильные пациенты могут быть выписаны на дистанционное консервативное лечение 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AC1059C-C9AC-9949-A317-1842F7476EDF}"/>
              </a:ext>
            </a:extLst>
          </p:cNvPr>
          <p:cNvSpPr txBox="1"/>
          <p:nvPr/>
        </p:nvSpPr>
        <p:spPr>
          <a:xfrm>
            <a:off x="3883069" y="5754"/>
            <a:ext cx="1139868" cy="400110"/>
          </a:xfrm>
          <a:prstGeom prst="rect">
            <a:avLst/>
          </a:prstGeom>
          <a:solidFill>
            <a:srgbClr val="185D99"/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ОКС п ST</a:t>
            </a:r>
          </a:p>
        </p:txBody>
      </p:sp>
    </p:spTree>
    <p:extLst>
      <p:ext uri="{BB962C8B-B14F-4D97-AF65-F5344CB8AC3E}">
        <p14:creationId xmlns:p14="http://schemas.microsoft.com/office/powerpoint/2010/main" val="3382878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C5352A-CD90-224B-83EF-70B52AB0C7F0}"/>
              </a:ext>
            </a:extLst>
          </p:cNvPr>
          <p:cNvSpPr txBox="1"/>
          <p:nvPr/>
        </p:nvSpPr>
        <p:spPr>
          <a:xfrm>
            <a:off x="2542559" y="148857"/>
            <a:ext cx="7106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Опыт по лечению больных с ОКС в США (Нью Йорк)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3BEE03C-A72C-1A4C-B0D6-DB34D464D55E}"/>
              </a:ext>
            </a:extLst>
          </p:cNvPr>
          <p:cNvSpPr/>
          <p:nvPr/>
        </p:nvSpPr>
        <p:spPr>
          <a:xfrm>
            <a:off x="152400" y="812224"/>
            <a:ext cx="11887200" cy="4618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Авторами были проанализированы 18 пациентов с ОКС с подъемом сегмента ST и положительным тестом на COVID-19, которые поступали в 6 клиник Нью-Йорка. Средний возраст составил 63 года, 83% пациентов были мужчинами, и 33% имели загрудинные боли во время подъема сегмента ST. Из всех 18 пациентов у 10 (56%) имел место подъем сегмента ST в момент манифестации симптомов, а у оставшихся 8 - в период госпитализации (в среднем в течение 6 дней). У 8 пациентов имелась сниженная фракция выброса левого желудочка, из которых у 5 имело место различные аномалии сокращения стенок сердца.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8 (44%) пациентов, которым был выставлен клинический диагноз острого повреждения миокарда имелся более высокий пиковый уровень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тропонинов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D-димера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чем остальные 10 (56%) пациентов, без повреждения миокарда.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Всего селективная коронарография была выполнена у 9(50%) пациентов: у 6 (67%) пациентов имели место значимые поражения коронарных артерий, а 5 (56%) пациентам были выполнены ЧКВ (у 1 пациента ЧКВ было выполнено после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тромболизиса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076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D5A8714-99E8-BE49-B320-77607CB9EE76}"/>
              </a:ext>
            </a:extLst>
          </p:cNvPr>
          <p:cNvSpPr/>
          <p:nvPr/>
        </p:nvSpPr>
        <p:spPr>
          <a:xfrm>
            <a:off x="306572" y="792618"/>
            <a:ext cx="11578855" cy="3787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Летальный исход за госпитальный период имел место у 13 (72%) пациентов: 4 пациента с состоявшимся инфарктом миокарда и 9 с повреждением миокарда без значимого поражения коронарных артерий.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данной серии больных с подтверждённым COVID-19, которые были госпитализированы с диагнозом ОКС с подъемом сегмента ST наблюдалось довольно часто отсутствие значимых поражений коронарных артерий, и неблагоприятный прогноз. Половине пациентов была выполнена селективная коронарография, из которых две трети имели значимые поражения коронарных артерий. Все 18 пациентов имели повышенный уровень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D-димера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образом, повреждения миокарда у пациентов с COVID-19 могут быть обусловлены разрывом атеросклеротической бляшки,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цитокиновым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штормом, гипоксическим повреждением миокарда, коронарным спазмом,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микротромбоэмболией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прямой эндотелиальной или сосудистой травмой. 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43FF2D-4457-BE46-BF5F-244BE857BF49}"/>
              </a:ext>
            </a:extLst>
          </p:cNvPr>
          <p:cNvSpPr txBox="1"/>
          <p:nvPr/>
        </p:nvSpPr>
        <p:spPr>
          <a:xfrm>
            <a:off x="6539023" y="6369814"/>
            <a:ext cx="546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dirty="0">
                <a:hlinkClick r:id="rId2"/>
              </a:rPr>
              <a:t>https://www.nejm.org/doi/full/10.1056/NEJMc2009020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2996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993</Words>
  <Application>Microsoft Macintosh PowerPoint</Application>
  <PresentationFormat>Широкоэкранный</PresentationFormat>
  <Paragraphs>82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-apple-system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Karapetyan Narek</dc:creator>
  <cp:lastModifiedBy>Karapetyan Narek</cp:lastModifiedBy>
  <cp:revision>45</cp:revision>
  <dcterms:created xsi:type="dcterms:W3CDTF">2020-04-18T11:24:24Z</dcterms:created>
  <dcterms:modified xsi:type="dcterms:W3CDTF">2020-04-20T08:38:19Z</dcterms:modified>
</cp:coreProperties>
</file>